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Noto Serif Bold" panose="020B0604020202020204" charset="0"/>
      <p:regular r:id="rId16"/>
    </p:embeddedFont>
    <p:embeddedFont>
      <p:font typeface="League Spartan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swald Bold" panose="020B0604020202020204" charset="-5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-6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5894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56698" y="2387829"/>
            <a:ext cx="6534491" cy="5511342"/>
            <a:chOff x="0" y="0"/>
            <a:chExt cx="1721018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8975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78202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088612" y="9258300"/>
            <a:ext cx="2664422" cy="1218172"/>
            <a:chOff x="0" y="0"/>
            <a:chExt cx="483446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214615" y="2220949"/>
            <a:ext cx="6709253" cy="5845101"/>
            <a:chOff x="0" y="0"/>
            <a:chExt cx="6350000" cy="5532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8540002" y="2520315"/>
            <a:ext cx="6058479" cy="5246370"/>
            <a:chOff x="0" y="0"/>
            <a:chExt cx="4282440" cy="3708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21147" r="-21147"/>
              </a:stretch>
            </a:blipFill>
          </p:spPr>
        </p:sp>
      </p:grpSp>
      <p:sp>
        <p:nvSpPr>
          <p:cNvPr id="30" name="AutoShape 30"/>
          <p:cNvSpPr/>
          <p:nvPr/>
        </p:nvSpPr>
        <p:spPr>
          <a:xfrm rot="-3705113">
            <a:off x="14301451" y="6522576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rot="-7186693">
            <a:off x="14263267" y="3658214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32"/>
          <p:cNvSpPr txBox="1"/>
          <p:nvPr/>
        </p:nvSpPr>
        <p:spPr>
          <a:xfrm>
            <a:off x="1024403" y="3303303"/>
            <a:ext cx="6148566" cy="258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0"/>
              </a:lnSpc>
            </a:pPr>
            <a:r>
              <a:rPr lang="en-US" sz="6700">
                <a:solidFill>
                  <a:srgbClr val="606060"/>
                </a:solidFill>
                <a:latin typeface="League Spartan"/>
              </a:rPr>
              <a:t>МОБИЛЬНОЕ ПРИЛОЖЕНИЕ ФОНДА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36" name="TextBox 36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994" y="1954859"/>
            <a:ext cx="11971392" cy="77614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8862" t="9036" r="2866" b="43468"/>
          <a:stretch>
            <a:fillRect/>
          </a:stretch>
        </p:blipFill>
        <p:spPr>
          <a:xfrm>
            <a:off x="6897108" y="1753712"/>
            <a:ext cx="11158487" cy="81637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962975"/>
            <a:ext cx="8707365" cy="58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2"/>
              </a:lnSpc>
            </a:pPr>
            <a:r>
              <a:rPr lang="en-US" sz="4462">
                <a:solidFill>
                  <a:srgbClr val="606060"/>
                </a:solidFill>
                <a:latin typeface="League Spartan"/>
              </a:rPr>
              <a:t>Корпоративный портал Фонда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41073" y="2476611"/>
            <a:ext cx="3684318" cy="76068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66563" y="2327038"/>
            <a:ext cx="3829207" cy="79059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55327" y="104388"/>
            <a:ext cx="4931891" cy="1018261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4823303"/>
            <a:ext cx="4328386" cy="1288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4"/>
              </a:lnSpc>
            </a:pPr>
            <a:r>
              <a:rPr lang="en-US" sz="4964">
                <a:solidFill>
                  <a:srgbClr val="606060"/>
                </a:solidFill>
                <a:latin typeface="League Spartan"/>
              </a:rPr>
              <a:t>Кабинет пользователя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38654" y="1087849"/>
            <a:ext cx="4319533" cy="89183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17634" y="310954"/>
            <a:ext cx="4741666" cy="978986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4793074"/>
            <a:ext cx="4328386" cy="1916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4"/>
              </a:lnSpc>
            </a:pPr>
            <a:r>
              <a:rPr lang="en-US" sz="4964">
                <a:solidFill>
                  <a:srgbClr val="606060"/>
                </a:solidFill>
                <a:latin typeface="League Spartan"/>
              </a:rPr>
              <a:t>Настройки</a:t>
            </a:r>
          </a:p>
          <a:p>
            <a:pPr algn="ctr">
              <a:lnSpc>
                <a:spcPts val="4964"/>
              </a:lnSpc>
            </a:pPr>
            <a:r>
              <a:rPr lang="en-US" sz="4964">
                <a:solidFill>
                  <a:srgbClr val="606060"/>
                </a:solidFill>
                <a:latin typeface="League Spartan"/>
              </a:rPr>
              <a:t>мобильного приложения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986411" y="0"/>
            <a:ext cx="1544015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2406" r="22406"/>
          <a:stretch>
            <a:fillRect/>
          </a:stretch>
        </p:blipFill>
        <p:spPr>
          <a:xfrm>
            <a:off x="7722471" y="-1577278"/>
            <a:ext cx="3790005" cy="13873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35000"/>
          </a:blip>
          <a:srcRect/>
          <a:stretch>
            <a:fillRect/>
          </a:stretch>
        </p:blipFill>
        <p:spPr>
          <a:xfrm>
            <a:off x="14046742" y="6889986"/>
            <a:ext cx="2189458" cy="21894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07495" y="335491"/>
            <a:ext cx="4819958" cy="995150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082178" y="1216916"/>
            <a:ext cx="6118586" cy="5565414"/>
            <a:chOff x="0" y="0"/>
            <a:chExt cx="8158114" cy="7420553"/>
          </a:xfrm>
        </p:grpSpPr>
        <p:sp>
          <p:nvSpPr>
            <p:cNvPr id="7" name="TextBox 7"/>
            <p:cNvSpPr txBox="1"/>
            <p:nvPr/>
          </p:nvSpPr>
          <p:spPr>
            <a:xfrm>
              <a:off x="0" y="190500"/>
              <a:ext cx="8158114" cy="4360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4"/>
                </a:lnSpc>
              </a:pPr>
              <a:r>
                <a:rPr lang="en-US" sz="8674">
                  <a:solidFill>
                    <a:srgbClr val="934756"/>
                  </a:solidFill>
                  <a:latin typeface="Oswald Bold"/>
                </a:rPr>
                <a:t>Мобильное приложение </a:t>
              </a:r>
            </a:p>
            <a:p>
              <a:pPr algn="ctr">
                <a:lnSpc>
                  <a:spcPts val="8414"/>
                </a:lnSpc>
              </a:pPr>
              <a:r>
                <a:rPr lang="en-US" sz="8674">
                  <a:solidFill>
                    <a:srgbClr val="934756"/>
                  </a:solidFill>
                  <a:latin typeface="Oswald Bold"/>
                </a:rPr>
                <a:t>Фонда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867704"/>
              <a:ext cx="8158114" cy="2552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7"/>
                </a:lnSpc>
                <a:spcBef>
                  <a:spcPct val="0"/>
                </a:spcBef>
              </a:pPr>
              <a:r>
                <a:rPr lang="en-US" sz="2826">
                  <a:solidFill>
                    <a:srgbClr val="934756"/>
                  </a:solidFill>
                  <a:latin typeface="Oswald Bold"/>
                </a:rPr>
                <a:t>Используя мобильное приложение, </a:t>
              </a:r>
            </a:p>
            <a:p>
              <a:pPr algn="ctr">
                <a:lnSpc>
                  <a:spcPts val="3957"/>
                </a:lnSpc>
                <a:spcBef>
                  <a:spcPct val="0"/>
                </a:spcBef>
              </a:pPr>
              <a:r>
                <a:rPr lang="en-US" sz="2826">
                  <a:solidFill>
                    <a:srgbClr val="934756"/>
                  </a:solidFill>
                  <a:latin typeface="Oswald Bold"/>
                </a:rPr>
                <a:t>Вы будете больше знать </a:t>
              </a:r>
            </a:p>
            <a:p>
              <a:pPr algn="ctr">
                <a:lnSpc>
                  <a:spcPts val="3957"/>
                </a:lnSpc>
                <a:spcBef>
                  <a:spcPct val="0"/>
                </a:spcBef>
              </a:pPr>
              <a:r>
                <a:rPr lang="en-US" sz="2826">
                  <a:solidFill>
                    <a:srgbClr val="934756"/>
                  </a:solidFill>
                  <a:latin typeface="Oswald Bold"/>
                </a:rPr>
                <a:t>о социальном страховании </a:t>
              </a:r>
            </a:p>
            <a:p>
              <a:pPr algn="ctr">
                <a:lnSpc>
                  <a:spcPts val="3957"/>
                </a:lnSpc>
                <a:spcBef>
                  <a:spcPct val="0"/>
                </a:spcBef>
              </a:pPr>
              <a:r>
                <a:rPr lang="en-US" sz="2826">
                  <a:solidFill>
                    <a:srgbClr val="934756"/>
                  </a:solidFill>
                  <a:latin typeface="Oswald Bold"/>
                </a:rPr>
                <a:t>и своих правах в нем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5345"/>
          <a:stretch>
            <a:fillRect/>
          </a:stretch>
        </p:blipFill>
        <p:spPr>
          <a:xfrm>
            <a:off x="0" y="0"/>
            <a:ext cx="5805605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54956" y="-1924325"/>
            <a:ext cx="6517678" cy="131670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35000"/>
          </a:blip>
          <a:srcRect/>
          <a:stretch>
            <a:fillRect/>
          </a:stretch>
        </p:blipFill>
        <p:spPr>
          <a:xfrm>
            <a:off x="12891843" y="5143500"/>
            <a:ext cx="3151314" cy="31513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51489" y="358140"/>
            <a:ext cx="4802887" cy="991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30422" y="3248386"/>
            <a:ext cx="3477796" cy="718042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269320" y="567690"/>
            <a:ext cx="6915440" cy="3559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7"/>
              </a:lnSpc>
            </a:pPr>
            <a:r>
              <a:rPr lang="en-US" sz="9554">
                <a:solidFill>
                  <a:srgbClr val="934756"/>
                </a:solidFill>
                <a:latin typeface="Oswald Bold"/>
              </a:rPr>
              <a:t>Мобильное приложение</a:t>
            </a:r>
          </a:p>
          <a:p>
            <a:pPr algn="ctr">
              <a:lnSpc>
                <a:spcPts val="9267"/>
              </a:lnSpc>
            </a:pPr>
            <a:r>
              <a:rPr lang="en-US" sz="9554">
                <a:solidFill>
                  <a:srgbClr val="934756"/>
                </a:solidFill>
                <a:latin typeface="Oswald Bold"/>
              </a:rPr>
              <a:t>Фонда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2093482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0849608" y="92937"/>
            <a:ext cx="6196442" cy="5511342"/>
            <a:chOff x="0" y="0"/>
            <a:chExt cx="1631985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1985" cy="1451547"/>
            </a:xfrm>
            <a:custGeom>
              <a:avLst/>
              <a:gdLst/>
              <a:ahLst/>
              <a:cxnLst/>
              <a:rect l="l" t="t" r="r" b="b"/>
              <a:pathLst>
                <a:path w="1631985" h="1451547">
                  <a:moveTo>
                    <a:pt x="0" y="0"/>
                  </a:moveTo>
                  <a:lnTo>
                    <a:pt x="1631985" y="0"/>
                  </a:lnTo>
                  <a:lnTo>
                    <a:pt x="1631985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593203" y="2482402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sp>
        <p:nvSpPr>
          <p:cNvPr id="19" name="AutoShape 19"/>
          <p:cNvSpPr/>
          <p:nvPr/>
        </p:nvSpPr>
        <p:spPr>
          <a:xfrm rot="1788959">
            <a:off x="13703365" y="1809816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9045464">
            <a:off x="10877874" y="1795575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369337" y="2427478"/>
            <a:ext cx="5156985" cy="5954948"/>
            <a:chOff x="0" y="0"/>
            <a:chExt cx="54991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2353" r="-32353"/>
              </a:stretch>
            </a:blip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rcRect b="62352"/>
          <a:stretch>
            <a:fillRect/>
          </a:stretch>
        </p:blipFill>
        <p:spPr>
          <a:xfrm>
            <a:off x="1221048" y="4429191"/>
            <a:ext cx="5183666" cy="1951523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157753" y="2174151"/>
            <a:ext cx="8578106" cy="1741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0"/>
              </a:lnSpc>
            </a:pPr>
            <a:r>
              <a:rPr lang="en-US" sz="6700">
                <a:solidFill>
                  <a:srgbClr val="606060"/>
                </a:solidFill>
                <a:latin typeface="League Spartan"/>
              </a:rPr>
              <a:t>Скачать мобильное приложение можно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1016" y="2696102"/>
            <a:ext cx="3342258" cy="55425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90354" y="3171052"/>
            <a:ext cx="2900485" cy="59884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58874" y="3600572"/>
            <a:ext cx="3067463" cy="63332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35090" y="4174558"/>
            <a:ext cx="2960527" cy="611244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133475"/>
            <a:ext cx="11094556" cy="742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606060"/>
                </a:solidFill>
                <a:latin typeface="League Spartan"/>
              </a:rPr>
              <a:t>Вход в мобильное приложение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093161" y="89387"/>
            <a:ext cx="4939157" cy="101976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21342" y="1405075"/>
            <a:ext cx="4235933" cy="87457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39511" y="816586"/>
            <a:ext cx="4578821" cy="9453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059623" y="310954"/>
            <a:ext cx="4925992" cy="1017043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92276" y="3426112"/>
            <a:ext cx="5112130" cy="339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0"/>
              </a:lnSpc>
            </a:pPr>
            <a:r>
              <a:rPr lang="en-US" sz="4450">
                <a:solidFill>
                  <a:srgbClr val="606060"/>
                </a:solidFill>
                <a:latin typeface="League Spartan"/>
              </a:rPr>
              <a:t>Услуги Фонда:</a:t>
            </a:r>
          </a:p>
          <a:p>
            <a:pPr algn="ctr">
              <a:lnSpc>
                <a:spcPts val="4450"/>
              </a:lnSpc>
            </a:pPr>
            <a:endParaRPr lang="en-US" sz="4450">
              <a:solidFill>
                <a:srgbClr val="606060"/>
              </a:solidFill>
              <a:latin typeface="League Spartan"/>
            </a:endParaRPr>
          </a:p>
          <a:p>
            <a:pPr marL="960903" lvl="1" indent="-480452">
              <a:lnSpc>
                <a:spcPts val="4450"/>
              </a:lnSpc>
              <a:buFont typeface="Arial"/>
              <a:buChar char="•"/>
            </a:pPr>
            <a:r>
              <a:rPr lang="en-US" sz="4450">
                <a:solidFill>
                  <a:srgbClr val="606060"/>
                </a:solidFill>
                <a:latin typeface="League Spartan"/>
              </a:rPr>
              <a:t>данные свидетельства социального страхования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15033" y="1117310"/>
            <a:ext cx="4441288" cy="9169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5623" y="2890281"/>
            <a:ext cx="3499599" cy="7225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52954" y="1576474"/>
            <a:ext cx="4218895" cy="8710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212192" y="139801"/>
            <a:ext cx="4967663" cy="1025646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043862" y="1747759"/>
            <a:ext cx="4052973" cy="836795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1010034"/>
            <a:ext cx="6541595" cy="509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5780" lvl="1" indent="-417890">
              <a:lnSpc>
                <a:spcPts val="3871"/>
              </a:lnSpc>
              <a:buFont typeface="Arial"/>
              <a:buChar char="•"/>
            </a:pPr>
            <a:r>
              <a:rPr lang="en-US" sz="3871">
                <a:solidFill>
                  <a:srgbClr val="606060"/>
                </a:solidFill>
                <a:latin typeface="League Spartan"/>
              </a:rPr>
              <a:t>трудовая деятельность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9299" y="400435"/>
            <a:ext cx="4805271" cy="99211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49404" y="2575884"/>
            <a:ext cx="3633224" cy="75013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47697" y="2128632"/>
            <a:ext cx="4023468" cy="83070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76164" y="2651855"/>
            <a:ext cx="3714808" cy="76697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05756" y="988000"/>
            <a:ext cx="9070408" cy="508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5781" lvl="1" indent="-417890" algn="l">
              <a:lnSpc>
                <a:spcPts val="3871"/>
              </a:lnSpc>
              <a:spcBef>
                <a:spcPct val="0"/>
              </a:spcBef>
              <a:buFont typeface="Arial"/>
              <a:buChar char="•"/>
            </a:pPr>
            <a:r>
              <a:rPr lang="en-US" sz="3871" u="none">
                <a:solidFill>
                  <a:srgbClr val="606060"/>
                </a:solidFill>
                <a:latin typeface="League Spartan"/>
              </a:rPr>
              <a:t>обязательные страховые взносы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45998" y="8688254"/>
            <a:ext cx="3026866" cy="18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"/>
              </a:lnSpc>
            </a:pPr>
            <a:r>
              <a:rPr lang="en-US" sz="1138" u="sng">
                <a:solidFill>
                  <a:srgbClr val="05A1AD"/>
                </a:solidFill>
                <a:latin typeface="Noto Serif Bold"/>
              </a:rPr>
              <a:t>Возникли вопросы, есть предложения?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23615" y="2575884"/>
            <a:ext cx="3676177" cy="75900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130158" y="525959"/>
            <a:ext cx="4798275" cy="99067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33530" y="2331506"/>
            <a:ext cx="3781503" cy="78074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27958" y="1532575"/>
            <a:ext cx="4168461" cy="860639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095375"/>
            <a:ext cx="11708402" cy="43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73" lvl="1" indent="-360337" algn="l">
              <a:lnSpc>
                <a:spcPts val="3337"/>
              </a:lnSpc>
              <a:spcBef>
                <a:spcPct val="0"/>
              </a:spcBef>
              <a:buFont typeface="Arial"/>
              <a:buChar char="•"/>
            </a:pPr>
            <a:r>
              <a:rPr lang="en-US" sz="3337">
                <a:solidFill>
                  <a:srgbClr val="606060"/>
                </a:solidFill>
                <a:latin typeface="League Spartan"/>
              </a:rPr>
              <a:t>период работы по гражданско-правовому договору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5214" y="2583306"/>
            <a:ext cx="3625107" cy="74845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58913" y="2042168"/>
            <a:ext cx="3933989" cy="81222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15033" y="1362657"/>
            <a:ext cx="4263106" cy="88018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353734" y="594102"/>
            <a:ext cx="4671420" cy="964483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104900"/>
            <a:ext cx="4793782" cy="508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5781" lvl="1" indent="-417890" algn="l">
              <a:lnSpc>
                <a:spcPts val="3871"/>
              </a:lnSpc>
              <a:spcBef>
                <a:spcPct val="0"/>
              </a:spcBef>
              <a:buFont typeface="Arial"/>
              <a:buChar char="•"/>
            </a:pPr>
            <a:r>
              <a:rPr lang="en-US" sz="3871">
                <a:solidFill>
                  <a:srgbClr val="606060"/>
                </a:solidFill>
                <a:latin typeface="League Spartan"/>
              </a:rPr>
              <a:t>страховой стаж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25893" y="1034185"/>
            <a:ext cx="12685010" cy="822411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4250" y="4024273"/>
            <a:ext cx="5181643" cy="171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</a:pPr>
            <a:r>
              <a:rPr lang="en-US" sz="4462">
                <a:solidFill>
                  <a:srgbClr val="606060"/>
                </a:solidFill>
                <a:latin typeface="League Spartan"/>
              </a:rPr>
              <a:t>Информация </a:t>
            </a:r>
          </a:p>
          <a:p>
            <a:pPr algn="ctr">
              <a:lnSpc>
                <a:spcPts val="4462"/>
              </a:lnSpc>
            </a:pPr>
            <a:r>
              <a:rPr lang="en-US" sz="4462">
                <a:solidFill>
                  <a:srgbClr val="606060"/>
                </a:solidFill>
                <a:latin typeface="League Spartan"/>
              </a:rPr>
              <a:t>о порядке расчета страхового стажа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Произвольный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Noto Serif Bold</vt:lpstr>
      <vt:lpstr>League Spartan</vt:lpstr>
      <vt:lpstr>Calibri</vt:lpstr>
      <vt:lpstr>Oswald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Мобильное  приложение ОСЗ</dc:title>
  <cp:lastModifiedBy>Радашкевич Любовь Владимиров</cp:lastModifiedBy>
  <cp:revision>2</cp:revision>
  <dcterms:created xsi:type="dcterms:W3CDTF">2006-08-16T00:00:00Z</dcterms:created>
  <dcterms:modified xsi:type="dcterms:W3CDTF">2024-11-14T07:31:49Z</dcterms:modified>
  <dc:identifier>DAFX_oqlGZw</dc:identifier>
</cp:coreProperties>
</file>